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67" r:id="rId6"/>
    <p:sldId id="259" r:id="rId7"/>
    <p:sldId id="268" r:id="rId8"/>
    <p:sldId id="269" r:id="rId9"/>
    <p:sldId id="264" r:id="rId10"/>
    <p:sldId id="266" r:id="rId11"/>
  </p:sldIdLst>
  <p:sldSz cx="18288000" cy="10287000"/>
  <p:notesSz cx="6858000" cy="9144000"/>
  <p:embeddedFontLst>
    <p:embeddedFont>
      <p:font typeface="Agrandir" pitchFamily="2" charset="77"/>
      <p:regular r:id="rId12"/>
    </p:embeddedFont>
    <p:embeddedFont>
      <p:font typeface="Agrandir Bold" pitchFamily="2" charset="77"/>
      <p:regular r:id="rId13"/>
      <p:bold r:id="rId14"/>
    </p:embeddedFont>
    <p:embeddedFont>
      <p:font typeface="Agrandir Medium" pitchFamily="2" charset="77"/>
      <p:regular r:id="rId15"/>
    </p:embeddedFont>
    <p:embeddedFont>
      <p:font typeface="Montserrat" pitchFamily="2" charset="77"/>
      <p:regular r:id="rId16"/>
      <p:bold r:id="rId17"/>
      <p:italic r:id="rId18"/>
      <p:boldItalic r:id="rId19"/>
    </p:embeddedFont>
    <p:embeddedFont>
      <p:font typeface="Montserrat Medium" panose="020F0502020204030204" pitchFamily="34" charset="0"/>
      <p:regular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3C37E-D666-89CE-397A-F8223BD99369}" v="51" dt="2024-11-23T11:23:20.243"/>
    <p1510:client id="{21C962E6-9570-EC49-9E34-447C1FD30C2A}" v="742" dt="2024-11-23T13:04:36.828"/>
    <p1510:client id="{8F3069C9-A61A-9341-9998-22DE6775B375}" v="388" dt="2024-11-22T22:06:46.074"/>
    <p1510:client id="{AB7322E4-F93B-5D83-BB5C-E3E58D9F27EA}" v="87" dt="2024-11-22T21:32:14.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6" autoAdjust="0"/>
  </p:normalViewPr>
  <p:slideViewPr>
    <p:cSldViewPr>
      <p:cViewPr varScale="1">
        <p:scale>
          <a:sx n="77" d="100"/>
          <a:sy n="77" d="100"/>
        </p:scale>
        <p:origin x="192" y="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18" Type="http://schemas.openxmlformats.org/officeDocument/2006/relationships/image" Target="../media/image13.svg"/><Relationship Id="rId26" Type="http://schemas.openxmlformats.org/officeDocument/2006/relationships/image" Target="../media/image21.svg"/><Relationship Id="rId3" Type="http://schemas.openxmlformats.org/officeDocument/2006/relationships/image" Target="../media/image43.png"/><Relationship Id="rId21" Type="http://schemas.openxmlformats.org/officeDocument/2006/relationships/image" Target="../media/image16.png"/><Relationship Id="rId7" Type="http://schemas.openxmlformats.org/officeDocument/2006/relationships/image" Target="../media/image4.png"/><Relationship Id="rId12" Type="http://schemas.openxmlformats.org/officeDocument/2006/relationships/image" Target="../media/image7.sv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image" Target="../media/image1.jpeg"/><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24" Type="http://schemas.openxmlformats.org/officeDocument/2006/relationships/image" Target="../media/image19.svg"/><Relationship Id="rId5" Type="http://schemas.openxmlformats.org/officeDocument/2006/relationships/image" Target="../media/image2.png"/><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svg"/><Relationship Id="rId10" Type="http://schemas.openxmlformats.org/officeDocument/2006/relationships/image" Target="../media/image46.svg"/><Relationship Id="rId19" Type="http://schemas.openxmlformats.org/officeDocument/2006/relationships/image" Target="../media/image14.png"/><Relationship Id="rId31" Type="http://schemas.openxmlformats.org/officeDocument/2006/relationships/hyperlink" Target="https://www.canva.com/design/DAGXMfAiS84/CD00782z9zsrR9-YI4OlTw/edit?locale=en&amp;ui=eyJBIjp7IkUiOnsiQSI6dHJ1ZX19fQ" TargetMode="External"/><Relationship Id="rId4" Type="http://schemas.openxmlformats.org/officeDocument/2006/relationships/image" Target="../media/image44.svg"/><Relationship Id="rId9" Type="http://schemas.openxmlformats.org/officeDocument/2006/relationships/image" Target="../media/image45.png"/><Relationship Id="rId14" Type="http://schemas.openxmlformats.org/officeDocument/2006/relationships/image" Target="../media/image9.svg"/><Relationship Id="rId22" Type="http://schemas.openxmlformats.org/officeDocument/2006/relationships/image" Target="../media/image17.svg"/><Relationship Id="rId27" Type="http://schemas.openxmlformats.org/officeDocument/2006/relationships/image" Target="../media/image22.png"/><Relationship Id="rId30"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5744"/>
            <a:ext cx="18288000" cy="115062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6" name="TextBox 16"/>
          <p:cNvSpPr txBox="1"/>
          <p:nvPr/>
        </p:nvSpPr>
        <p:spPr>
          <a:xfrm>
            <a:off x="2708982" y="1577566"/>
            <a:ext cx="12870036" cy="1386918"/>
          </a:xfrm>
          <a:prstGeom prst="rect">
            <a:avLst/>
          </a:prstGeom>
        </p:spPr>
        <p:txBody>
          <a:bodyPr lIns="0" tIns="0" rIns="0" bIns="0" rtlCol="0" anchor="t">
            <a:spAutoFit/>
          </a:bodyPr>
          <a:lstStyle/>
          <a:p>
            <a:pPr marL="0" lvl="0" indent="0" algn="ctr">
              <a:lnSpc>
                <a:spcPts val="10486"/>
              </a:lnSpc>
              <a:spcBef>
                <a:spcPct val="0"/>
              </a:spcBef>
            </a:pPr>
            <a:r>
              <a:rPr lang="en-US" sz="9800" b="1" spc="-343" dirty="0">
                <a:solidFill>
                  <a:srgbClr val="FFFFFF"/>
                </a:solidFill>
                <a:latin typeface="Agrandir Bold"/>
                <a:ea typeface="Agrandir Bold"/>
                <a:cs typeface="Agrandir Bold"/>
                <a:sym typeface="Agrandir Bold"/>
              </a:rPr>
              <a:t>Avocado Budget:</a:t>
            </a:r>
          </a:p>
        </p:txBody>
      </p:sp>
      <p:sp>
        <p:nvSpPr>
          <p:cNvPr id="17" name="TextBox 17"/>
          <p:cNvSpPr txBox="1"/>
          <p:nvPr/>
        </p:nvSpPr>
        <p:spPr>
          <a:xfrm>
            <a:off x="1028700" y="2964484"/>
            <a:ext cx="16802100" cy="6773008"/>
          </a:xfrm>
          <a:prstGeom prst="rect">
            <a:avLst/>
          </a:prstGeom>
        </p:spPr>
        <p:txBody>
          <a:bodyPr wrap="square" lIns="0" tIns="0" rIns="0" bIns="0" rtlCol="0" anchor="t">
            <a:spAutoFit/>
          </a:bodyPr>
          <a:lstStyle/>
          <a:p>
            <a:pPr marL="0" lvl="0" indent="0" algn="ctr">
              <a:lnSpc>
                <a:spcPts val="10486"/>
              </a:lnSpc>
              <a:spcBef>
                <a:spcPct val="0"/>
              </a:spcBef>
            </a:pPr>
            <a:r>
              <a:rPr lang="en-US" sz="9800" spc="-343" dirty="0">
                <a:solidFill>
                  <a:srgbClr val="FFFFFF"/>
                </a:solidFill>
                <a:latin typeface="Agrandir"/>
                <a:ea typeface="Agrandir"/>
                <a:cs typeface="Agrandir"/>
                <a:sym typeface="Agrandir"/>
              </a:rPr>
              <a:t>Daniel Cronauer</a:t>
            </a:r>
          </a:p>
          <a:p>
            <a:pPr marL="0" lvl="0" indent="0" algn="ctr">
              <a:lnSpc>
                <a:spcPts val="10486"/>
              </a:lnSpc>
              <a:spcBef>
                <a:spcPct val="0"/>
              </a:spcBef>
            </a:pPr>
            <a:r>
              <a:rPr lang="en-US" sz="9800" spc="-343" dirty="0">
                <a:solidFill>
                  <a:srgbClr val="FFFFFF"/>
                </a:solidFill>
                <a:latin typeface="Agrandir"/>
                <a:ea typeface="Agrandir"/>
                <a:cs typeface="Agrandir"/>
                <a:sym typeface="Agrandir"/>
              </a:rPr>
              <a:t>Owen Hill</a:t>
            </a:r>
          </a:p>
          <a:p>
            <a:pPr marL="0" lvl="0" indent="0" algn="ctr">
              <a:lnSpc>
                <a:spcPts val="10486"/>
              </a:lnSpc>
              <a:spcBef>
                <a:spcPct val="0"/>
              </a:spcBef>
            </a:pPr>
            <a:r>
              <a:rPr lang="en-US" sz="9800" spc="-343" dirty="0" err="1">
                <a:solidFill>
                  <a:srgbClr val="FFFFFF"/>
                </a:solidFill>
                <a:latin typeface="Agrandir"/>
                <a:ea typeface="Agrandir"/>
                <a:cs typeface="Agrandir"/>
                <a:sym typeface="Agrandir"/>
              </a:rPr>
              <a:t>Abhik</a:t>
            </a:r>
            <a:r>
              <a:rPr lang="en-US" sz="9800" spc="-343" dirty="0">
                <a:solidFill>
                  <a:srgbClr val="FFFFFF"/>
                </a:solidFill>
                <a:latin typeface="Agrandir"/>
                <a:ea typeface="Agrandir"/>
                <a:cs typeface="Agrandir"/>
                <a:sym typeface="Agrandir"/>
              </a:rPr>
              <a:t> Patel</a:t>
            </a:r>
          </a:p>
          <a:p>
            <a:pPr marL="0" lvl="0" indent="0" algn="ctr">
              <a:lnSpc>
                <a:spcPts val="10486"/>
              </a:lnSpc>
              <a:spcBef>
                <a:spcPct val="0"/>
              </a:spcBef>
            </a:pPr>
            <a:r>
              <a:rPr lang="en-US" sz="9800" spc="-343" dirty="0" err="1">
                <a:solidFill>
                  <a:srgbClr val="FFFFFF"/>
                </a:solidFill>
                <a:latin typeface="Agrandir"/>
                <a:ea typeface="Agrandir"/>
                <a:cs typeface="Agrandir"/>
                <a:sym typeface="Agrandir"/>
              </a:rPr>
              <a:t>Devkumar</a:t>
            </a:r>
            <a:r>
              <a:rPr lang="en-US" sz="9800" spc="-343" dirty="0">
                <a:solidFill>
                  <a:srgbClr val="FFFFFF"/>
                </a:solidFill>
                <a:latin typeface="Agrandir"/>
                <a:ea typeface="Agrandir"/>
                <a:cs typeface="Agrandir"/>
                <a:sym typeface="Agrandir"/>
              </a:rPr>
              <a:t> </a:t>
            </a:r>
            <a:r>
              <a:rPr lang="en-US" sz="9800" spc="-343" dirty="0" err="1">
                <a:solidFill>
                  <a:srgbClr val="FFFFFF"/>
                </a:solidFill>
                <a:latin typeface="Agrandir"/>
                <a:ea typeface="Agrandir"/>
                <a:cs typeface="Agrandir"/>
                <a:sym typeface="Agrandir"/>
              </a:rPr>
              <a:t>Prakashbhai</a:t>
            </a:r>
            <a:r>
              <a:rPr lang="en-US" sz="9800" spc="-343" dirty="0">
                <a:solidFill>
                  <a:srgbClr val="FFFFFF"/>
                </a:solidFill>
                <a:latin typeface="Agrandir"/>
                <a:ea typeface="Agrandir"/>
                <a:cs typeface="Agrandir"/>
                <a:sym typeface="Agrandir"/>
              </a:rPr>
              <a:t> Patel</a:t>
            </a:r>
          </a:p>
          <a:p>
            <a:pPr marL="0" lvl="0" indent="0" algn="ctr">
              <a:lnSpc>
                <a:spcPts val="10486"/>
              </a:lnSpc>
              <a:spcBef>
                <a:spcPct val="0"/>
              </a:spcBef>
            </a:pPr>
            <a:endParaRPr lang="en-US" sz="9800" spc="-343" dirty="0">
              <a:solidFill>
                <a:srgbClr val="FFFFFF"/>
              </a:solidFill>
              <a:latin typeface="Agrandir"/>
              <a:ea typeface="Agrandir"/>
              <a:cs typeface="Agrandir"/>
              <a:sym typeface="Agrand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6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519518" y="8877959"/>
            <a:ext cx="2417247" cy="3026207"/>
          </a:xfrm>
          <a:custGeom>
            <a:avLst/>
            <a:gdLst/>
            <a:ahLst/>
            <a:cxnLst/>
            <a:rect l="l" t="t" r="r" b="b"/>
            <a:pathLst>
              <a:path w="2417247" h="302620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977530" y="-1286370"/>
            <a:ext cx="2832552" cy="2588549"/>
          </a:xfrm>
          <a:custGeom>
            <a:avLst/>
            <a:gdLst/>
            <a:ahLst/>
            <a:cxnLst/>
            <a:rect l="l" t="t" r="r" b="b"/>
            <a:pathLst>
              <a:path w="2832552" h="2588549">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346052" y="-689971"/>
            <a:ext cx="3001354" cy="2584054"/>
          </a:xfrm>
          <a:custGeom>
            <a:avLst/>
            <a:gdLst/>
            <a:ahLst/>
            <a:cxnLst/>
            <a:rect l="l" t="t" r="r" b="b"/>
            <a:pathLst>
              <a:path w="3001354" h="25840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670189" y="8779896"/>
            <a:ext cx="2906484" cy="3014207"/>
          </a:xfrm>
          <a:custGeom>
            <a:avLst/>
            <a:gdLst/>
            <a:ahLst/>
            <a:cxnLst/>
            <a:rect l="l" t="t" r="r" b="b"/>
            <a:pathLst>
              <a:path w="2906484" h="3014207">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3044371" y="8566988"/>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2097645" y="3518455"/>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7470165"/>
            <a:ext cx="3227941" cy="3676843"/>
          </a:xfrm>
          <a:custGeom>
            <a:avLst/>
            <a:gdLst/>
            <a:ahLst/>
            <a:cxnLst/>
            <a:rect l="l" t="t" r="r" b="b"/>
            <a:pathLst>
              <a:path w="3227941" h="3676843">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916995" y="-985177"/>
            <a:ext cx="2636713" cy="3573727"/>
          </a:xfrm>
          <a:custGeom>
            <a:avLst/>
            <a:gdLst/>
            <a:ahLst/>
            <a:cxnLst/>
            <a:rect l="l" t="t" r="r" b="b"/>
            <a:pathLst>
              <a:path w="2636713" h="3573727">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a:off x="13202548" y="9200929"/>
            <a:ext cx="3030355" cy="2380266"/>
          </a:xfrm>
          <a:custGeom>
            <a:avLst/>
            <a:gdLst/>
            <a:ahLst/>
            <a:cxnLst/>
            <a:rect l="l" t="t" r="r" b="b"/>
            <a:pathLst>
              <a:path w="3030355" h="2380266">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074943" y="-1400144"/>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a:off x="17487449" y="2460237"/>
            <a:ext cx="2055840" cy="2573754"/>
          </a:xfrm>
          <a:custGeom>
            <a:avLst/>
            <a:gdLst/>
            <a:ahLst/>
            <a:cxnLst/>
            <a:rect l="l" t="t" r="r" b="b"/>
            <a:pathLst>
              <a:path w="2055840" h="2573754">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0803607" y="-1810090"/>
            <a:ext cx="1848187" cy="3014305"/>
          </a:xfrm>
          <a:custGeom>
            <a:avLst/>
            <a:gdLst/>
            <a:ahLst/>
            <a:cxnLst/>
            <a:rect l="l" t="t" r="r" b="b"/>
            <a:pathLst>
              <a:path w="1848187" h="3014305">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Freeform 18"/>
          <p:cNvSpPr/>
          <p:nvPr/>
        </p:nvSpPr>
        <p:spPr>
          <a:xfrm>
            <a:off x="5879026" y="-985177"/>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9" name="TextBox 19"/>
          <p:cNvSpPr txBox="1"/>
          <p:nvPr/>
        </p:nvSpPr>
        <p:spPr>
          <a:xfrm>
            <a:off x="457200" y="342900"/>
            <a:ext cx="17189894" cy="7922710"/>
          </a:xfrm>
          <a:prstGeom prst="rect">
            <a:avLst/>
          </a:prstGeom>
        </p:spPr>
        <p:txBody>
          <a:bodyPr wrap="square" lIns="0" tIns="0" rIns="0" bIns="0" rtlCol="0" anchor="t">
            <a:spAutoFit/>
          </a:bodyPr>
          <a:lstStyle/>
          <a:p>
            <a:pPr marL="0" lvl="0" indent="0" algn="ctr">
              <a:lnSpc>
                <a:spcPts val="15462"/>
              </a:lnSpc>
              <a:spcBef>
                <a:spcPct val="0"/>
              </a:spcBef>
            </a:pPr>
            <a:r>
              <a:rPr lang="en-US" sz="6600" b="1" spc="-505" dirty="0">
                <a:solidFill>
                  <a:srgbClr val="FFFFFF"/>
                </a:solidFill>
                <a:latin typeface="Agrandir Bold"/>
                <a:ea typeface="Agrandir Bold"/>
                <a:cs typeface="Agrandir Bold"/>
                <a:sym typeface="Agrandir Bold"/>
              </a:rPr>
              <a:t>What  we  learned/Conclusion</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User needs should drive design</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Good documentation guides design and limits scope crepe</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Focus on a good MVS and Gantt chart to avoid burnout or missing deadlines</a:t>
            </a:r>
          </a:p>
          <a:p>
            <a:pPr marL="685800" lvl="0" indent="-685800" algn="ctr">
              <a:spcBef>
                <a:spcPct val="0"/>
              </a:spcBef>
              <a:buFont typeface="Arial" panose="020B0604020202020204" pitchFamily="34" charset="0"/>
              <a:buChar char="•"/>
            </a:pPr>
            <a:r>
              <a:rPr lang="en-US" sz="5400" b="1" spc="-505" dirty="0">
                <a:solidFill>
                  <a:srgbClr val="FFFFFF"/>
                </a:solidFill>
                <a:latin typeface="Agrandir Bold"/>
                <a:ea typeface="Agrandir Bold"/>
                <a:cs typeface="Agrandir Bold"/>
                <a:sym typeface="Agrandir Bold"/>
              </a:rPr>
              <a:t>Teamwork and communication is vital</a:t>
            </a:r>
          </a:p>
        </p:txBody>
      </p:sp>
      <p:sp>
        <p:nvSpPr>
          <p:cNvPr id="20" name="TextBox 19">
            <a:extLst>
              <a:ext uri="{FF2B5EF4-FFF2-40B4-BE49-F238E27FC236}">
                <a16:creationId xmlns:a16="http://schemas.microsoft.com/office/drawing/2014/main" id="{7EDBECC2-EAB0-BDA8-897D-9A120095BE20}"/>
              </a:ext>
            </a:extLst>
          </p:cNvPr>
          <p:cNvSpPr txBox="1"/>
          <p:nvPr/>
        </p:nvSpPr>
        <p:spPr>
          <a:xfrm>
            <a:off x="4341325" y="8508528"/>
            <a:ext cx="9800432" cy="738664"/>
          </a:xfrm>
          <a:prstGeom prst="rect">
            <a:avLst/>
          </a:prstGeom>
          <a:noFill/>
        </p:spPr>
        <p:txBody>
          <a:bodyPr wrap="square" rtlCol="0">
            <a:spAutoFit/>
          </a:bodyPr>
          <a:lstStyle/>
          <a:p>
            <a:r>
              <a:rPr lang="en-US" sz="2400" b="1" spc="-505" dirty="0">
                <a:solidFill>
                  <a:srgbClr val="FFFFFF"/>
                </a:solidFill>
                <a:latin typeface="Times New Roman" panose="02020603050405020304" pitchFamily="18" charset="0"/>
                <a:ea typeface="Agrandir Bold"/>
                <a:cs typeface="Times New Roman" panose="02020603050405020304" pitchFamily="18" charset="0"/>
                <a:sym typeface="Agrandir Bold"/>
                <a:hlinkClick r:id="rId31"/>
              </a:rPr>
              <a:t>TemplateUsedFromCanva</a:t>
            </a:r>
            <a:endParaRPr lang="en-US" sz="2400" b="1" spc="-505" dirty="0">
              <a:solidFill>
                <a:srgbClr val="FFFFFF"/>
              </a:solidFill>
              <a:latin typeface="Times New Roman" panose="02020603050405020304" pitchFamily="18" charset="0"/>
              <a:ea typeface="Agrandir Bold"/>
              <a:cs typeface="Times New Roman" panose="02020603050405020304" pitchFamily="18" charset="0"/>
              <a:sym typeface="Agrandir Bold"/>
            </a:endParaRPr>
          </a:p>
          <a:p>
            <a:r>
              <a:rPr lang="en-US" dirty="0"/>
              <a:t>Template designed by Cristina </a:t>
            </a:r>
            <a:r>
              <a:rPr lang="en-US" dirty="0" err="1"/>
              <a:t>Culubret</a:t>
            </a:r>
            <a:r>
              <a:rPr lang="en-US" dirty="0"/>
              <a:t>, retrieved from </a:t>
            </a:r>
            <a:r>
              <a:rPr lang="en-US" dirty="0" err="1"/>
              <a:t>canva.com</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6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64249" y="467874"/>
            <a:ext cx="13356551" cy="3064300"/>
          </a:xfrm>
          <a:prstGeom prst="rect">
            <a:avLst/>
          </a:prstGeom>
        </p:spPr>
        <p:txBody>
          <a:bodyPr wrap="square" lIns="0" tIns="0" rIns="0" bIns="0" rtlCol="0" anchor="t">
            <a:spAutoFit/>
          </a:bodyPr>
          <a:lstStyle/>
          <a:p>
            <a:pPr marL="0" lvl="0" indent="0" algn="ctr">
              <a:lnSpc>
                <a:spcPts val="8136"/>
              </a:lnSpc>
            </a:pPr>
            <a:r>
              <a:rPr lang="en-US" sz="5400" b="1" spc="-252" dirty="0">
                <a:solidFill>
                  <a:srgbClr val="FFFFFF"/>
                </a:solidFill>
                <a:latin typeface="Agrandir Medium"/>
                <a:ea typeface="Agrandir Medium"/>
                <a:cs typeface="Agrandir Medium"/>
                <a:sym typeface="Agrandir Medium"/>
              </a:rPr>
              <a:t>Why use Avocado Budget: If you just stopped buying avocado toast you could get a house or pay your student loans</a:t>
            </a:r>
          </a:p>
        </p:txBody>
      </p:sp>
      <p:sp>
        <p:nvSpPr>
          <p:cNvPr id="4" name="TextBox 4"/>
          <p:cNvSpPr txBox="1"/>
          <p:nvPr/>
        </p:nvSpPr>
        <p:spPr>
          <a:xfrm>
            <a:off x="381000" y="3986011"/>
            <a:ext cx="11647052" cy="4339906"/>
          </a:xfrm>
          <a:prstGeom prst="rect">
            <a:avLst/>
          </a:prstGeom>
        </p:spPr>
        <p:txBody>
          <a:bodyPr wrap="square" lIns="0" tIns="0" rIns="0" bIns="0" rtlCol="0" anchor="t">
            <a:spAutoFit/>
          </a:bodyPr>
          <a:lstStyle/>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Secure</a:t>
            </a:r>
            <a:r>
              <a:rPr lang="en-US" sz="2800" spc="113" dirty="0">
                <a:solidFill>
                  <a:srgbClr val="FFFFFF"/>
                </a:solidFill>
                <a:latin typeface="Montserrat"/>
                <a:ea typeface="Montserrat"/>
                <a:cs typeface="Montserrat"/>
                <a:sym typeface="Montserrat"/>
              </a:rPr>
              <a:t> – runs local on your desktop or laptop</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Local file system </a:t>
            </a:r>
            <a:r>
              <a:rPr lang="en-US" sz="2800" u="none" spc="113" dirty="0">
                <a:solidFill>
                  <a:srgbClr val="FFFFFF"/>
                </a:solidFill>
                <a:latin typeface="Montserrat"/>
                <a:ea typeface="Montserrat"/>
                <a:cs typeface="Montserrat"/>
                <a:sym typeface="Montserrat"/>
              </a:rPr>
              <a:t>– no worries about your financial data moving over a network or needing an internet connection</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Easy to manage expenses – </a:t>
            </a:r>
            <a:r>
              <a:rPr lang="en-US" sz="2800" spc="113" dirty="0">
                <a:solidFill>
                  <a:srgbClr val="FFFFFF"/>
                </a:solidFill>
                <a:latin typeface="Montserrat"/>
                <a:ea typeface="Montserrat"/>
                <a:cs typeface="Montserrat"/>
                <a:sym typeface="Montserrat"/>
              </a:rPr>
              <a:t>enter, change, delete, view</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Default template </a:t>
            </a:r>
            <a:r>
              <a:rPr lang="en-US" sz="2800" spc="113" dirty="0">
                <a:solidFill>
                  <a:srgbClr val="FFFFFF"/>
                </a:solidFill>
                <a:latin typeface="Montserrat"/>
                <a:ea typeface="Montserrat"/>
                <a:cs typeface="Montserrat"/>
                <a:sym typeface="Montserrat"/>
              </a:rPr>
              <a:t>is provided</a:t>
            </a:r>
            <a:r>
              <a:rPr lang="en-US" sz="2800" b="1" spc="113" dirty="0">
                <a:solidFill>
                  <a:srgbClr val="FFFFFF"/>
                </a:solidFill>
                <a:latin typeface="Montserrat"/>
                <a:ea typeface="Montserrat"/>
                <a:cs typeface="Montserrat"/>
                <a:sym typeface="Montserrat"/>
              </a:rPr>
              <a:t> </a:t>
            </a:r>
            <a:r>
              <a:rPr lang="en-US" sz="2800" spc="113" dirty="0">
                <a:solidFill>
                  <a:srgbClr val="FFFFFF"/>
                </a:solidFill>
                <a:latin typeface="Montserrat"/>
                <a:ea typeface="Montserrat"/>
                <a:cs typeface="Montserrat"/>
                <a:sym typeface="Montserrat"/>
              </a:rPr>
              <a:t>based on your net monthly income if you desire that option.</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Customize your budget </a:t>
            </a:r>
            <a:r>
              <a:rPr lang="en-US" sz="2800" u="none" spc="113" dirty="0">
                <a:solidFill>
                  <a:srgbClr val="FFFFFF"/>
                </a:solidFill>
                <a:latin typeface="Montserrat"/>
                <a:ea typeface="Montserrat"/>
                <a:cs typeface="Montserrat"/>
                <a:sym typeface="Montserrat"/>
              </a:rPr>
              <a:t>across six predefined categories</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Graphical representation </a:t>
            </a:r>
            <a:r>
              <a:rPr lang="en-US" sz="2800" spc="113" dirty="0">
                <a:solidFill>
                  <a:srgbClr val="FFFFFF"/>
                </a:solidFill>
                <a:latin typeface="Montserrat"/>
                <a:ea typeface="Montserrat"/>
                <a:cs typeface="Montserrat"/>
                <a:sym typeface="Montserrat"/>
              </a:rPr>
              <a:t>of your progress against budget category by month</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Easy to export </a:t>
            </a:r>
            <a:r>
              <a:rPr lang="en-US" sz="2800" u="none" spc="113" dirty="0">
                <a:solidFill>
                  <a:srgbClr val="FFFFFF"/>
                </a:solidFill>
                <a:latin typeface="Montserrat"/>
                <a:ea typeface="Montserrat"/>
                <a:cs typeface="Montserrat"/>
                <a:sym typeface="Montserrat"/>
              </a:rPr>
              <a:t>your filtered results to excel for further review</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Use on most devices – </a:t>
            </a:r>
            <a:r>
              <a:rPr lang="en-US" sz="2800" u="none" spc="113" dirty="0">
                <a:solidFill>
                  <a:srgbClr val="FFFFFF"/>
                </a:solidFill>
                <a:latin typeface="Montserrat"/>
                <a:ea typeface="Montserrat"/>
                <a:cs typeface="Montserrat"/>
                <a:sym typeface="Montserrat"/>
              </a:rPr>
              <a:t>macOS, Windows, Linux – supports Safari, Chrome, Firefox, and Edge</a:t>
            </a:r>
            <a:endParaRPr lang="en-US" sz="2800" b="1" u="none" spc="113" dirty="0">
              <a:solidFill>
                <a:srgbClr val="FFFFFF"/>
              </a:solidFill>
              <a:latin typeface="Montserrat"/>
              <a:ea typeface="Montserrat"/>
              <a:cs typeface="Montserrat"/>
              <a:sym typeface="Montserrat"/>
            </a:endParaRPr>
          </a:p>
        </p:txBody>
      </p:sp>
      <p:sp>
        <p:nvSpPr>
          <p:cNvPr id="5" name="Freeform 5"/>
          <p:cNvSpPr/>
          <p:nvPr/>
        </p:nvSpPr>
        <p:spPr>
          <a:xfrm>
            <a:off x="12028052" y="2857500"/>
            <a:ext cx="5595699" cy="6373878"/>
          </a:xfrm>
          <a:custGeom>
            <a:avLst/>
            <a:gdLst/>
            <a:ahLst/>
            <a:cxnLst/>
            <a:rect l="l" t="t" r="r" b="b"/>
            <a:pathLst>
              <a:path w="5595699" h="6373878">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14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TextBox 3"/>
          <p:cNvSpPr txBox="1"/>
          <p:nvPr/>
        </p:nvSpPr>
        <p:spPr>
          <a:xfrm>
            <a:off x="3548050" y="1773329"/>
            <a:ext cx="11191900" cy="1056058"/>
          </a:xfrm>
          <a:prstGeom prst="rect">
            <a:avLst/>
          </a:prstGeom>
        </p:spPr>
        <p:txBody>
          <a:bodyPr lIns="0" tIns="0" rIns="0" bIns="0" rtlCol="0" anchor="t">
            <a:spAutoFit/>
          </a:bodyPr>
          <a:lstStyle/>
          <a:p>
            <a:pPr algn="ctr">
              <a:lnSpc>
                <a:spcPts val="8136"/>
              </a:lnSpc>
            </a:pPr>
            <a:r>
              <a:rPr lang="en-US" sz="7200" b="1" spc="-252">
                <a:solidFill>
                  <a:srgbClr val="60AA82"/>
                </a:solidFill>
                <a:latin typeface="Agrandir Medium"/>
                <a:ea typeface="Agrandir Medium"/>
                <a:cs typeface="Agrandir Medium"/>
              </a:rPr>
              <a:t>What will we cover?</a:t>
            </a:r>
          </a:p>
        </p:txBody>
      </p:sp>
      <p:sp>
        <p:nvSpPr>
          <p:cNvPr id="4" name="AutoShape 4"/>
          <p:cNvSpPr/>
          <p:nvPr/>
        </p:nvSpPr>
        <p:spPr>
          <a:xfrm>
            <a:off x="-886757" y="4952710"/>
            <a:ext cx="20061513" cy="0"/>
          </a:xfrm>
          <a:prstGeom prst="line">
            <a:avLst/>
          </a:prstGeom>
          <a:ln w="28575" cap="flat">
            <a:solidFill>
              <a:srgbClr val="60AA82"/>
            </a:solidFill>
            <a:prstDash val="solid"/>
            <a:headEnd type="none" w="sm" len="sm"/>
            <a:tailEnd type="none" w="sm" len="sm"/>
          </a:ln>
        </p:spPr>
        <p:txBody>
          <a:bodyPr/>
          <a:lstStyle/>
          <a:p>
            <a:endParaRPr lang="en-US"/>
          </a:p>
        </p:txBody>
      </p:sp>
      <p:sp>
        <p:nvSpPr>
          <p:cNvPr id="5" name="TextBox 5"/>
          <p:cNvSpPr txBox="1"/>
          <p:nvPr/>
        </p:nvSpPr>
        <p:spPr>
          <a:xfrm>
            <a:off x="3388585" y="5441934"/>
            <a:ext cx="2493791" cy="1956946"/>
          </a:xfrm>
          <a:prstGeom prst="rect">
            <a:avLst/>
          </a:prstGeom>
        </p:spPr>
        <p:txBody>
          <a:bodyPr wrap="square" lIns="0" tIns="0" rIns="0" bIns="0" rtlCol="0" anchor="t">
            <a:spAutoFit/>
          </a:bodyPr>
          <a:lstStyle/>
          <a:p>
            <a:pPr>
              <a:lnSpc>
                <a:spcPts val="5150"/>
              </a:lnSpc>
            </a:pPr>
            <a:r>
              <a:rPr lang="en-US" sz="3200" b="1" dirty="0">
                <a:solidFill>
                  <a:srgbClr val="60AA82"/>
                </a:solidFill>
                <a:latin typeface="Agrandir Bold"/>
                <a:ea typeface="Agrandir Bold"/>
                <a:cs typeface="Agrandir Bold"/>
              </a:rPr>
              <a:t>DB design and Categories</a:t>
            </a:r>
          </a:p>
        </p:txBody>
      </p:sp>
      <p:sp>
        <p:nvSpPr>
          <p:cNvPr id="6" name="TextBox 6"/>
          <p:cNvSpPr txBox="1"/>
          <p:nvPr/>
        </p:nvSpPr>
        <p:spPr>
          <a:xfrm>
            <a:off x="6607201" y="5473640"/>
            <a:ext cx="2197323" cy="1956946"/>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CRUD </a:t>
            </a:r>
          </a:p>
          <a:p>
            <a:pPr>
              <a:lnSpc>
                <a:spcPts val="5150"/>
              </a:lnSpc>
            </a:pPr>
            <a:r>
              <a:rPr lang="en-US" sz="3200" b="1" dirty="0">
                <a:solidFill>
                  <a:srgbClr val="60AA82"/>
                </a:solidFill>
                <a:latin typeface="Agrandir Bold"/>
                <a:ea typeface="Agrandir Bold"/>
                <a:cs typeface="Agrandir Bold"/>
              </a:rPr>
              <a:t>and Expenses</a:t>
            </a:r>
          </a:p>
        </p:txBody>
      </p:sp>
      <p:grpSp>
        <p:nvGrpSpPr>
          <p:cNvPr id="7" name="Group 7"/>
          <p:cNvGrpSpPr/>
          <p:nvPr/>
        </p:nvGrpSpPr>
        <p:grpSpPr>
          <a:xfrm>
            <a:off x="7275686" y="4731370"/>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9" name="TextBox 9"/>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0" name="Group 10"/>
          <p:cNvGrpSpPr/>
          <p:nvPr/>
        </p:nvGrpSpPr>
        <p:grpSpPr>
          <a:xfrm>
            <a:off x="4299641" y="4745151"/>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12" name="TextBox 12"/>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13" name="TextBox 13"/>
          <p:cNvSpPr txBox="1"/>
          <p:nvPr/>
        </p:nvSpPr>
        <p:spPr>
          <a:xfrm>
            <a:off x="3106990" y="3462909"/>
            <a:ext cx="3257484" cy="858633"/>
          </a:xfrm>
          <a:prstGeom prst="rect">
            <a:avLst/>
          </a:prstGeom>
        </p:spPr>
        <p:txBody>
          <a:bodyPr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Owen will cover the database design and user story in regards to categories</a:t>
            </a:r>
          </a:p>
        </p:txBody>
      </p:sp>
      <p:sp>
        <p:nvSpPr>
          <p:cNvPr id="14" name="TextBox 14"/>
          <p:cNvSpPr txBox="1"/>
          <p:nvPr/>
        </p:nvSpPr>
        <p:spPr>
          <a:xfrm>
            <a:off x="5989815" y="7485409"/>
            <a:ext cx="3257484" cy="858633"/>
          </a:xfrm>
          <a:prstGeom prst="rect">
            <a:avLst/>
          </a:prstGeom>
        </p:spPr>
        <p:txBody>
          <a:bodyPr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Daniel will cover the CRUD and user story in regards to expense implementation</a:t>
            </a:r>
          </a:p>
        </p:txBody>
      </p:sp>
      <p:sp>
        <p:nvSpPr>
          <p:cNvPr id="15" name="TextBox 15"/>
          <p:cNvSpPr txBox="1"/>
          <p:nvPr/>
        </p:nvSpPr>
        <p:spPr>
          <a:xfrm>
            <a:off x="9529349" y="5330203"/>
            <a:ext cx="2197323" cy="623248"/>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UI / UX</a:t>
            </a:r>
          </a:p>
        </p:txBody>
      </p:sp>
      <p:grpSp>
        <p:nvGrpSpPr>
          <p:cNvPr id="16" name="Group 16"/>
          <p:cNvGrpSpPr/>
          <p:nvPr/>
        </p:nvGrpSpPr>
        <p:grpSpPr>
          <a:xfrm>
            <a:off x="9906000" y="4712072"/>
            <a:ext cx="502056" cy="5020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18" name="TextBox 18"/>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9" name="TextBox 19"/>
          <p:cNvSpPr txBox="1"/>
          <p:nvPr/>
        </p:nvSpPr>
        <p:spPr>
          <a:xfrm>
            <a:off x="8993495" y="3545603"/>
            <a:ext cx="3269029" cy="858633"/>
          </a:xfrm>
          <a:prstGeom prst="rect">
            <a:avLst/>
          </a:prstGeom>
        </p:spPr>
        <p:txBody>
          <a:bodyPr wrap="square"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Abhik</a:t>
            </a:r>
            <a:r>
              <a:rPr lang="en-US" sz="1500" b="1" dirty="0">
                <a:solidFill>
                  <a:srgbClr val="000000"/>
                </a:solidFill>
                <a:latin typeface="Montserrat Medium"/>
                <a:ea typeface="Montserrat Medium"/>
                <a:cs typeface="Montserrat Medium"/>
              </a:rPr>
              <a:t> will cover his implementation of the UI design according to user stories</a:t>
            </a:r>
          </a:p>
        </p:txBody>
      </p:sp>
      <p:sp>
        <p:nvSpPr>
          <p:cNvPr id="20" name="TextBox 20"/>
          <p:cNvSpPr txBox="1"/>
          <p:nvPr/>
        </p:nvSpPr>
        <p:spPr>
          <a:xfrm>
            <a:off x="11680800" y="5376320"/>
            <a:ext cx="2197323" cy="623248"/>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Front End</a:t>
            </a:r>
          </a:p>
        </p:txBody>
      </p:sp>
      <p:grpSp>
        <p:nvGrpSpPr>
          <p:cNvPr id="21" name="Group 21"/>
          <p:cNvGrpSpPr/>
          <p:nvPr/>
        </p:nvGrpSpPr>
        <p:grpSpPr>
          <a:xfrm>
            <a:off x="12277405" y="4757983"/>
            <a:ext cx="502056" cy="50205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23" name="TextBox 23"/>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4" name="TextBox 24"/>
          <p:cNvSpPr txBox="1"/>
          <p:nvPr/>
        </p:nvSpPr>
        <p:spPr>
          <a:xfrm>
            <a:off x="11219658" y="7425161"/>
            <a:ext cx="3257484" cy="858633"/>
          </a:xfrm>
          <a:prstGeom prst="rect">
            <a:avLst/>
          </a:prstGeom>
        </p:spPr>
        <p:txBody>
          <a:bodyPr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Devkumar</a:t>
            </a:r>
            <a:r>
              <a:rPr lang="en-US" sz="1500" b="1" dirty="0">
                <a:solidFill>
                  <a:srgbClr val="000000"/>
                </a:solidFill>
                <a:latin typeface="Montserrat Medium"/>
                <a:ea typeface="Montserrat Medium"/>
                <a:cs typeface="Montserrat Medium"/>
              </a:rPr>
              <a:t> will cover the HTML and CSS that built the front end for the project</a:t>
            </a:r>
          </a:p>
        </p:txBody>
      </p:sp>
      <p:sp>
        <p:nvSpPr>
          <p:cNvPr id="25" name="Freeform 25"/>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791584" y="7790604"/>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16858779" y="7790604"/>
            <a:ext cx="2163234" cy="3572134"/>
          </a:xfrm>
          <a:custGeom>
            <a:avLst/>
            <a:gdLst/>
            <a:ahLst/>
            <a:cxnLst/>
            <a:rect l="l" t="t" r="r" b="b"/>
            <a:pathLst>
              <a:path w="2163234" h="35721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749865" y="-587294"/>
            <a:ext cx="2636713" cy="3573727"/>
          </a:xfrm>
          <a:custGeom>
            <a:avLst/>
            <a:gdLst/>
            <a:ahLst/>
            <a:cxnLst/>
            <a:rect l="l" t="t" r="r" b="b"/>
            <a:pathLst>
              <a:path w="2636713" h="3573727">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6425218" y="606167"/>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30" name="Group 21">
            <a:extLst>
              <a:ext uri="{FF2B5EF4-FFF2-40B4-BE49-F238E27FC236}">
                <a16:creationId xmlns:a16="http://schemas.microsoft.com/office/drawing/2014/main" id="{ED8B3D5B-22D8-B6DD-4029-126A61286F12}"/>
              </a:ext>
            </a:extLst>
          </p:cNvPr>
          <p:cNvGrpSpPr/>
          <p:nvPr/>
        </p:nvGrpSpPr>
        <p:grpSpPr>
          <a:xfrm>
            <a:off x="15374068" y="4741163"/>
            <a:ext cx="502056" cy="440430"/>
            <a:chOff x="0" y="0"/>
            <a:chExt cx="812800" cy="812800"/>
          </a:xfrm>
        </p:grpSpPr>
        <p:sp>
          <p:nvSpPr>
            <p:cNvPr id="31" name="Freeform 22">
              <a:extLst>
                <a:ext uri="{FF2B5EF4-FFF2-40B4-BE49-F238E27FC236}">
                  <a16:creationId xmlns:a16="http://schemas.microsoft.com/office/drawing/2014/main" id="{F3177C34-D2A9-6822-7762-D60288ED1A7A}"/>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32" name="TextBox 23">
              <a:extLst>
                <a:ext uri="{FF2B5EF4-FFF2-40B4-BE49-F238E27FC236}">
                  <a16:creationId xmlns:a16="http://schemas.microsoft.com/office/drawing/2014/main" id="{64872974-4F9E-A335-46D3-08944194E8C1}"/>
                </a:ext>
              </a:extLst>
            </p:cNvPr>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4" name="TextBox 20">
            <a:extLst>
              <a:ext uri="{FF2B5EF4-FFF2-40B4-BE49-F238E27FC236}">
                <a16:creationId xmlns:a16="http://schemas.microsoft.com/office/drawing/2014/main" id="{377CEEFD-D37F-DCA5-E76D-E18CC69B8DEF}"/>
              </a:ext>
            </a:extLst>
          </p:cNvPr>
          <p:cNvSpPr txBox="1"/>
          <p:nvPr/>
        </p:nvSpPr>
        <p:spPr>
          <a:xfrm>
            <a:off x="14839302" y="5374387"/>
            <a:ext cx="2197323" cy="1956946"/>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Test Plan</a:t>
            </a:r>
          </a:p>
          <a:p>
            <a:pPr>
              <a:lnSpc>
                <a:spcPts val="5150"/>
              </a:lnSpc>
            </a:pPr>
            <a:r>
              <a:rPr lang="en-US" sz="3200" b="1" dirty="0">
                <a:solidFill>
                  <a:srgbClr val="60AA82"/>
                </a:solidFill>
                <a:latin typeface="Agrandir Bold"/>
                <a:ea typeface="Agrandir Bold"/>
                <a:cs typeface="Agrandir Bold"/>
              </a:rPr>
              <a:t>And Conclusion</a:t>
            </a:r>
          </a:p>
        </p:txBody>
      </p:sp>
      <p:sp>
        <p:nvSpPr>
          <p:cNvPr id="35" name="TextBox 24">
            <a:extLst>
              <a:ext uri="{FF2B5EF4-FFF2-40B4-BE49-F238E27FC236}">
                <a16:creationId xmlns:a16="http://schemas.microsoft.com/office/drawing/2014/main" id="{3E08179E-DD2E-894B-A9BC-B58BF8FE37B3}"/>
              </a:ext>
            </a:extLst>
          </p:cNvPr>
          <p:cNvSpPr txBox="1"/>
          <p:nvPr/>
        </p:nvSpPr>
        <p:spPr>
          <a:xfrm>
            <a:off x="14190892" y="3484242"/>
            <a:ext cx="3257484" cy="858633"/>
          </a:xfrm>
          <a:prstGeom prst="rect">
            <a:avLst/>
          </a:prstGeom>
        </p:spPr>
        <p:txBody>
          <a:bodyPr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Abhik</a:t>
            </a:r>
            <a:r>
              <a:rPr lang="en-US" sz="1500" b="1" dirty="0">
                <a:solidFill>
                  <a:srgbClr val="000000"/>
                </a:solidFill>
                <a:latin typeface="Montserrat Medium"/>
                <a:ea typeface="Montserrat Medium"/>
                <a:cs typeface="Montserrat Medium"/>
              </a:rPr>
              <a:t> and </a:t>
            </a:r>
            <a:r>
              <a:rPr lang="en-US" sz="1500" b="1" dirty="0" err="1">
                <a:solidFill>
                  <a:srgbClr val="000000"/>
                </a:solidFill>
                <a:latin typeface="Montserrat Medium"/>
                <a:ea typeface="Montserrat Medium"/>
                <a:cs typeface="Montserrat Medium"/>
              </a:rPr>
              <a:t>Devkumar</a:t>
            </a:r>
            <a:r>
              <a:rPr lang="en-US" sz="1500" b="1" dirty="0">
                <a:solidFill>
                  <a:srgbClr val="000000"/>
                </a:solidFill>
                <a:latin typeface="Montserrat Medium"/>
                <a:ea typeface="Montserrat Medium"/>
                <a:cs typeface="Montserrat Medium"/>
              </a:rPr>
              <a:t> to cover their testing. Then conclusion of the presentation.</a:t>
            </a:r>
          </a:p>
        </p:txBody>
      </p:sp>
      <p:grpSp>
        <p:nvGrpSpPr>
          <p:cNvPr id="36" name="Group 10">
            <a:extLst>
              <a:ext uri="{FF2B5EF4-FFF2-40B4-BE49-F238E27FC236}">
                <a16:creationId xmlns:a16="http://schemas.microsoft.com/office/drawing/2014/main" id="{47654D1A-8A51-542E-B49D-82EB43CA97B5}"/>
              </a:ext>
            </a:extLst>
          </p:cNvPr>
          <p:cNvGrpSpPr/>
          <p:nvPr/>
        </p:nvGrpSpPr>
        <p:grpSpPr>
          <a:xfrm>
            <a:off x="1132356" y="4741163"/>
            <a:ext cx="502056" cy="502056"/>
            <a:chOff x="0" y="0"/>
            <a:chExt cx="812800" cy="812800"/>
          </a:xfrm>
        </p:grpSpPr>
        <p:sp>
          <p:nvSpPr>
            <p:cNvPr id="37" name="Freeform 11">
              <a:extLst>
                <a:ext uri="{FF2B5EF4-FFF2-40B4-BE49-F238E27FC236}">
                  <a16:creationId xmlns:a16="http://schemas.microsoft.com/office/drawing/2014/main" id="{093790EE-6403-070F-9C5D-445B545E20D0}"/>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38" name="TextBox 12">
              <a:extLst>
                <a:ext uri="{FF2B5EF4-FFF2-40B4-BE49-F238E27FC236}">
                  <a16:creationId xmlns:a16="http://schemas.microsoft.com/office/drawing/2014/main" id="{596E1114-2773-FA51-3BF8-C8F44509EE21}"/>
                </a:ext>
              </a:extLst>
            </p:cNvPr>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39" name="TextBox 5">
            <a:extLst>
              <a:ext uri="{FF2B5EF4-FFF2-40B4-BE49-F238E27FC236}">
                <a16:creationId xmlns:a16="http://schemas.microsoft.com/office/drawing/2014/main" id="{AB2D8824-2B04-46C5-A1BF-641DB55819EF}"/>
              </a:ext>
            </a:extLst>
          </p:cNvPr>
          <p:cNvSpPr txBox="1"/>
          <p:nvPr/>
        </p:nvSpPr>
        <p:spPr>
          <a:xfrm>
            <a:off x="577227" y="5450778"/>
            <a:ext cx="2493791" cy="1290097"/>
          </a:xfrm>
          <a:prstGeom prst="rect">
            <a:avLst/>
          </a:prstGeom>
        </p:spPr>
        <p:txBody>
          <a:bodyPr wrap="square" lIns="0" tIns="0" rIns="0" bIns="0" rtlCol="0" anchor="t">
            <a:spAutoFit/>
          </a:bodyPr>
          <a:lstStyle/>
          <a:p>
            <a:pPr>
              <a:lnSpc>
                <a:spcPts val="5150"/>
              </a:lnSpc>
            </a:pPr>
            <a:r>
              <a:rPr lang="en-US" sz="3200" b="1" dirty="0">
                <a:solidFill>
                  <a:srgbClr val="60AA82"/>
                </a:solidFill>
                <a:latin typeface="Agrandir Bold"/>
                <a:ea typeface="Agrandir Bold"/>
                <a:cs typeface="Agrandir Bold"/>
              </a:rPr>
              <a:t>Software Stack</a:t>
            </a:r>
          </a:p>
        </p:txBody>
      </p:sp>
      <p:sp>
        <p:nvSpPr>
          <p:cNvPr id="40" name="TextBox 13">
            <a:extLst>
              <a:ext uri="{FF2B5EF4-FFF2-40B4-BE49-F238E27FC236}">
                <a16:creationId xmlns:a16="http://schemas.microsoft.com/office/drawing/2014/main" id="{6D5C1869-7D7F-8AC3-18E5-288BC830CAC6}"/>
              </a:ext>
            </a:extLst>
          </p:cNvPr>
          <p:cNvSpPr txBox="1"/>
          <p:nvPr/>
        </p:nvSpPr>
        <p:spPr>
          <a:xfrm>
            <a:off x="512309" y="7076034"/>
            <a:ext cx="2493791" cy="858633"/>
          </a:xfrm>
          <a:prstGeom prst="rect">
            <a:avLst/>
          </a:prstGeom>
        </p:spPr>
        <p:txBody>
          <a:bodyPr wrap="square"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We will cover the technology tools selected for this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TextBox 3"/>
          <p:cNvSpPr txBox="1"/>
          <p:nvPr/>
        </p:nvSpPr>
        <p:spPr>
          <a:xfrm>
            <a:off x="1042853" y="747599"/>
            <a:ext cx="16159162" cy="820738"/>
          </a:xfrm>
          <a:prstGeom prst="rect">
            <a:avLst/>
          </a:prstGeom>
        </p:spPr>
        <p:txBody>
          <a:bodyPr lIns="0" tIns="0" rIns="0" bIns="0" rtlCol="0" anchor="t">
            <a:spAutoFit/>
          </a:bodyPr>
          <a:lstStyle/>
          <a:p>
            <a:pPr algn="ctr">
              <a:lnSpc>
                <a:spcPts val="6372"/>
              </a:lnSpc>
            </a:pPr>
            <a:r>
              <a:rPr lang="en-US" sz="5900" b="1" spc="-312" dirty="0">
                <a:solidFill>
                  <a:srgbClr val="000000"/>
                </a:solidFill>
                <a:latin typeface="Agrandir Medium"/>
                <a:ea typeface="Agrandir Medium"/>
                <a:cs typeface="Agrandir Medium"/>
              </a:rPr>
              <a:t>Tech Stack</a:t>
            </a:r>
          </a:p>
        </p:txBody>
      </p:sp>
      <p:grpSp>
        <p:nvGrpSpPr>
          <p:cNvPr id="4" name="Group 4"/>
          <p:cNvGrpSpPr/>
          <p:nvPr/>
        </p:nvGrpSpPr>
        <p:grpSpPr>
          <a:xfrm>
            <a:off x="1100138" y="2716984"/>
            <a:ext cx="7920266" cy="2991887"/>
            <a:chOff x="0" y="0"/>
            <a:chExt cx="2263664" cy="855101"/>
          </a:xfrm>
        </p:grpSpPr>
        <p:sp>
          <p:nvSpPr>
            <p:cNvPr id="5" name="Freeform 5"/>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txBody>
            <a:bodyPr/>
            <a:lstStyle/>
            <a:p>
              <a:endParaRPr lang="en-US"/>
            </a:p>
          </p:txBody>
        </p:sp>
        <p:sp>
          <p:nvSpPr>
            <p:cNvPr id="6" name="TextBox 6"/>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255564" y="2733647"/>
            <a:ext cx="7920266" cy="2991887"/>
            <a:chOff x="0" y="0"/>
            <a:chExt cx="2263664" cy="855101"/>
          </a:xfrm>
        </p:grpSpPr>
        <p:sp>
          <p:nvSpPr>
            <p:cNvPr id="8" name="Freeform 8"/>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txBody>
            <a:bodyPr/>
            <a:lstStyle/>
            <a:p>
              <a:endParaRPr lang="en-US" dirty="0"/>
            </a:p>
          </p:txBody>
        </p:sp>
        <p:sp>
          <p:nvSpPr>
            <p:cNvPr id="9" name="TextBox 9"/>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100135" y="5944722"/>
            <a:ext cx="7920266" cy="2991887"/>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txBody>
            <a:bodyPr/>
            <a:lstStyle/>
            <a:p>
              <a:endParaRPr lang="en-US"/>
            </a:p>
          </p:txBody>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267596" y="5829300"/>
            <a:ext cx="7920266" cy="2991887"/>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txBody>
            <a:bodyPr/>
            <a:lstStyle/>
            <a:p>
              <a:endParaRPr lang="en-US"/>
            </a:p>
          </p:txBody>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724130" y="3998696"/>
            <a:ext cx="6672281" cy="374333"/>
          </a:xfrm>
          <a:prstGeom prst="rect">
            <a:avLst/>
          </a:prstGeom>
        </p:spPr>
        <p:txBody>
          <a:bodyPr lIns="0" tIns="0" rIns="0" bIns="0" rtlCol="0" anchor="t">
            <a:spAutoFit/>
          </a:bodyPr>
          <a:lstStyle/>
          <a:p>
            <a:pPr lvl="0" algn="ctr">
              <a:lnSpc>
                <a:spcPts val="3192"/>
              </a:lnSpc>
              <a:spcBef>
                <a:spcPct val="0"/>
              </a:spcBef>
            </a:pPr>
            <a:endParaRPr lang="en-US" sz="2100" u="none" strike="noStrike" spc="-65" dirty="0">
              <a:solidFill>
                <a:srgbClr val="000000"/>
              </a:solidFill>
              <a:latin typeface="Montserrat"/>
              <a:ea typeface="Montserrat"/>
              <a:cs typeface="Montserrat"/>
            </a:endParaRPr>
          </a:p>
        </p:txBody>
      </p:sp>
      <p:sp>
        <p:nvSpPr>
          <p:cNvPr id="17" name="TextBox 17"/>
          <p:cNvSpPr txBox="1"/>
          <p:nvPr/>
        </p:nvSpPr>
        <p:spPr>
          <a:xfrm>
            <a:off x="1511782" y="3034626"/>
            <a:ext cx="7096975" cy="525785"/>
          </a:xfrm>
          <a:prstGeom prst="rect">
            <a:avLst/>
          </a:prstGeom>
        </p:spPr>
        <p:txBody>
          <a:bodyPr lIns="0" tIns="0" rIns="0" bIns="0" rtlCol="0" anchor="t">
            <a:spAutoFit/>
          </a:bodyPr>
          <a:lstStyle/>
          <a:p>
            <a:pPr algn="ctr">
              <a:lnSpc>
                <a:spcPts val="4066"/>
              </a:lnSpc>
              <a:spcBef>
                <a:spcPct val="0"/>
              </a:spcBef>
            </a:pPr>
            <a:r>
              <a:rPr lang="en-US" sz="3800" b="1" dirty="0">
                <a:solidFill>
                  <a:srgbClr val="000000"/>
                </a:solidFill>
                <a:latin typeface="Agrandir Medium"/>
                <a:ea typeface="Agrandir Medium"/>
                <a:cs typeface="Agrandir Medium"/>
              </a:rPr>
              <a:t>Database = </a:t>
            </a:r>
            <a:r>
              <a:rPr lang="en-US" sz="3800" b="1" dirty="0" err="1">
                <a:solidFill>
                  <a:srgbClr val="000000"/>
                </a:solidFill>
                <a:latin typeface="Agrandir Medium"/>
                <a:ea typeface="Agrandir Medium"/>
                <a:cs typeface="Agrandir Medium"/>
              </a:rPr>
              <a:t>SQlite</a:t>
            </a:r>
          </a:p>
        </p:txBody>
      </p:sp>
      <p:sp>
        <p:nvSpPr>
          <p:cNvPr id="18" name="TextBox 18"/>
          <p:cNvSpPr txBox="1"/>
          <p:nvPr/>
        </p:nvSpPr>
        <p:spPr>
          <a:xfrm>
            <a:off x="9844710" y="3720249"/>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Flask is a web framework that is minimalist in nature.  Easy to prototype and handle get/post requests</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Python is easy to write logic to handle CRUD </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SQlite3 </a:t>
            </a:r>
            <a:r>
              <a:rPr lang="en-US" sz="2100" spc="-65" dirty="0">
                <a:solidFill>
                  <a:srgbClr val="000000"/>
                </a:solidFill>
                <a:latin typeface="Montserrat"/>
                <a:ea typeface="Montserrat"/>
                <a:cs typeface="Montserrat"/>
                <a:sym typeface="Montserrat"/>
              </a:rPr>
              <a:t>Library to interface with </a:t>
            </a:r>
            <a:r>
              <a:rPr lang="en-US" sz="2100" spc="-65" dirty="0" err="1">
                <a:solidFill>
                  <a:srgbClr val="000000"/>
                </a:solidFill>
                <a:latin typeface="Montserrat"/>
                <a:ea typeface="Montserrat"/>
                <a:cs typeface="Montserrat"/>
                <a:sym typeface="Montserrat"/>
              </a:rPr>
              <a:t>SQlite</a:t>
            </a:r>
            <a:endParaRPr lang="en-US" sz="2100" u="none" strike="noStrike" spc="-65" dirty="0">
              <a:solidFill>
                <a:srgbClr val="000000"/>
              </a:solidFill>
              <a:latin typeface="Montserrat"/>
              <a:ea typeface="Montserrat"/>
              <a:cs typeface="Montserrat"/>
              <a:sym typeface="Montserrat"/>
            </a:endParaRPr>
          </a:p>
        </p:txBody>
      </p:sp>
      <p:sp>
        <p:nvSpPr>
          <p:cNvPr id="19" name="TextBox 19"/>
          <p:cNvSpPr txBox="1"/>
          <p:nvPr/>
        </p:nvSpPr>
        <p:spPr>
          <a:xfrm>
            <a:off x="9679243" y="3038270"/>
            <a:ext cx="7096975"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CRUD = Python and Flask</a:t>
            </a:r>
          </a:p>
        </p:txBody>
      </p:sp>
      <p:sp>
        <p:nvSpPr>
          <p:cNvPr id="20" name="TextBox 20"/>
          <p:cNvSpPr txBox="1"/>
          <p:nvPr/>
        </p:nvSpPr>
        <p:spPr>
          <a:xfrm>
            <a:off x="9863448" y="6834311"/>
            <a:ext cx="6672281" cy="784702"/>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Figma</a:t>
            </a:r>
          </a:p>
          <a:p>
            <a:pPr marL="342900" lvl="0" indent="-342900" algn="ctr">
              <a:lnSpc>
                <a:spcPts val="3192"/>
              </a:lnSpc>
              <a:spcBef>
                <a:spcPct val="0"/>
              </a:spcBef>
              <a:buFont typeface="Arial" panose="020B0604020202020204" pitchFamily="34" charset="0"/>
              <a:buChar char="•"/>
            </a:pPr>
            <a:r>
              <a:rPr lang="en-US" sz="2100" spc="-65" dirty="0" err="1">
                <a:solidFill>
                  <a:srgbClr val="000000"/>
                </a:solidFill>
                <a:latin typeface="Montserrat"/>
                <a:ea typeface="Montserrat"/>
                <a:cs typeface="Montserrat"/>
                <a:sym typeface="Montserrat"/>
              </a:rPr>
              <a:t>Abhik</a:t>
            </a:r>
            <a:r>
              <a:rPr lang="en-US" sz="2100" spc="-65" dirty="0">
                <a:solidFill>
                  <a:srgbClr val="000000"/>
                </a:solidFill>
                <a:latin typeface="Montserrat"/>
                <a:ea typeface="Montserrat"/>
                <a:cs typeface="Montserrat"/>
                <a:sym typeface="Montserrat"/>
              </a:rPr>
              <a:t> need help here</a:t>
            </a:r>
            <a:endParaRPr lang="en-US" sz="2100" u="none" strike="noStrike" spc="-65" dirty="0">
              <a:solidFill>
                <a:srgbClr val="000000"/>
              </a:solidFill>
              <a:latin typeface="Montserrat"/>
              <a:ea typeface="Montserrat"/>
              <a:cs typeface="Montserrat"/>
              <a:sym typeface="Montserrat"/>
            </a:endParaRPr>
          </a:p>
        </p:txBody>
      </p:sp>
      <p:sp>
        <p:nvSpPr>
          <p:cNvPr id="21" name="TextBox 21"/>
          <p:cNvSpPr txBox="1"/>
          <p:nvPr/>
        </p:nvSpPr>
        <p:spPr>
          <a:xfrm>
            <a:off x="9425668" y="6204467"/>
            <a:ext cx="7580058"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UI/UX</a:t>
            </a:r>
          </a:p>
        </p:txBody>
      </p:sp>
      <p:sp>
        <p:nvSpPr>
          <p:cNvPr id="22" name="TextBox 22"/>
          <p:cNvSpPr txBox="1"/>
          <p:nvPr/>
        </p:nvSpPr>
        <p:spPr>
          <a:xfrm>
            <a:off x="1706641" y="6808425"/>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Jinja is a templating engine that can allow python to assist making dynamic html pages.</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HTML/CSS to ensure data validation for forms, style the page and send proper GET/POST request routes to flask</a:t>
            </a:r>
            <a:endParaRPr lang="en-US" sz="2100" u="none" strike="noStrike" spc="-65" dirty="0">
              <a:solidFill>
                <a:srgbClr val="000000"/>
              </a:solidFill>
              <a:latin typeface="Montserrat"/>
              <a:ea typeface="Montserrat"/>
              <a:cs typeface="Montserrat"/>
              <a:sym typeface="Montserrat"/>
            </a:endParaRPr>
          </a:p>
        </p:txBody>
      </p:sp>
      <p:sp>
        <p:nvSpPr>
          <p:cNvPr id="23" name="TextBox 23"/>
          <p:cNvSpPr txBox="1"/>
          <p:nvPr/>
        </p:nvSpPr>
        <p:spPr>
          <a:xfrm>
            <a:off x="1519277" y="6242567"/>
            <a:ext cx="7096975"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Front End = HTML/CSS/JINJA</a:t>
            </a:r>
          </a:p>
        </p:txBody>
      </p:sp>
      <p:sp>
        <p:nvSpPr>
          <p:cNvPr id="24" name="TextBox 18">
            <a:extLst>
              <a:ext uri="{FF2B5EF4-FFF2-40B4-BE49-F238E27FC236}">
                <a16:creationId xmlns:a16="http://schemas.microsoft.com/office/drawing/2014/main" id="{9059FA8E-29DC-9405-5BE9-0C6573E7F1A6}"/>
              </a:ext>
            </a:extLst>
          </p:cNvPr>
          <p:cNvSpPr txBox="1"/>
          <p:nvPr/>
        </p:nvSpPr>
        <p:spPr>
          <a:xfrm>
            <a:off x="1924444" y="3637400"/>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spc="-65" dirty="0" err="1">
                <a:solidFill>
                  <a:srgbClr val="000000"/>
                </a:solidFill>
                <a:latin typeface="Montserrat"/>
                <a:ea typeface="Montserrat"/>
                <a:cs typeface="Montserrat"/>
                <a:sym typeface="Montserrat"/>
              </a:rPr>
              <a:t>Sqlite</a:t>
            </a:r>
            <a:r>
              <a:rPr lang="en-US" sz="2100" spc="-65" dirty="0">
                <a:solidFill>
                  <a:srgbClr val="000000"/>
                </a:solidFill>
                <a:latin typeface="Montserrat"/>
                <a:ea typeface="Montserrat"/>
                <a:cs typeface="Montserrat"/>
                <a:sym typeface="Montserrat"/>
              </a:rPr>
              <a:t> is free and open source</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It is a local file based DB – allows embedding on local devices with no internet support</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It has long term support </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Worlds </a:t>
            </a:r>
            <a:r>
              <a:rPr lang="en-US" sz="2100" spc="-65" dirty="0">
                <a:solidFill>
                  <a:srgbClr val="000000"/>
                </a:solidFill>
                <a:latin typeface="Montserrat"/>
                <a:ea typeface="Montserrat"/>
                <a:cs typeface="Montserrat"/>
                <a:sym typeface="Montserrat"/>
              </a:rPr>
              <a:t>most widely used DB</a:t>
            </a:r>
            <a:endParaRPr lang="en-US" sz="2100" u="none" strike="noStrike" spc="-65" dirty="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CC47-DD76-D151-A5AD-BCE1D316F9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8A1353-E66E-20A3-CAA2-7EE75EDFB3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E7889AF4-1398-38A9-268A-92A7CB390201}"/>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DB Design – Owen H</a:t>
            </a: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(maybe picture </a:t>
            </a:r>
            <a:r>
              <a:rPr lang="en-US" sz="2800" b="1" spc="-252" dirty="0" err="1">
                <a:solidFill>
                  <a:srgbClr val="FFFFFF"/>
                </a:solidFill>
                <a:latin typeface="Agrandir Medium"/>
                <a:ea typeface="Agrandir Medium"/>
                <a:cs typeface="Agrandir Medium"/>
                <a:sym typeface="Agrandir Medium"/>
              </a:rPr>
              <a:t>erd</a:t>
            </a:r>
            <a:r>
              <a:rPr lang="en-US" sz="2800" b="1" spc="-252" dirty="0">
                <a:solidFill>
                  <a:srgbClr val="FFFFFF"/>
                </a:solidFill>
                <a:latin typeface="Agrandir Medium"/>
                <a:ea typeface="Agrandir Medium"/>
                <a:cs typeface="Agrandir Medium"/>
                <a:sym typeface="Agrandir Medium"/>
              </a:rPr>
              <a:t> diagram or </a:t>
            </a:r>
            <a:r>
              <a:rPr lang="en-US" sz="2800" b="1" spc="-252" dirty="0" err="1">
                <a:solidFill>
                  <a:srgbClr val="FFFFFF"/>
                </a:solidFill>
                <a:latin typeface="Agrandir Medium"/>
                <a:ea typeface="Agrandir Medium"/>
                <a:cs typeface="Agrandir Medium"/>
                <a:sym typeface="Agrandir Medium"/>
              </a:rPr>
              <a:t>catrgories</a:t>
            </a:r>
            <a:r>
              <a:rPr lang="en-US" sz="2800" b="1" spc="-252" dirty="0">
                <a:solidFill>
                  <a:srgbClr val="FFFFFF"/>
                </a:solidFill>
                <a:latin typeface="Agrandir Medium"/>
                <a:ea typeface="Agrandir Medium"/>
                <a:cs typeface="Agrandir Medium"/>
                <a:sym typeface="Agrandir Medium"/>
              </a:rPr>
              <a:t> page or both)</a:t>
            </a:r>
          </a:p>
        </p:txBody>
      </p:sp>
    </p:spTree>
    <p:extLst>
      <p:ext uri="{BB962C8B-B14F-4D97-AF65-F5344CB8AC3E}">
        <p14:creationId xmlns:p14="http://schemas.microsoft.com/office/powerpoint/2010/main" val="34630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04800" y="24245"/>
            <a:ext cx="8636000" cy="10333598"/>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Crud – Dan C</a:t>
            </a:r>
          </a:p>
          <a:p>
            <a:pPr algn="l"/>
            <a:r>
              <a:rPr lang="en-US" sz="3200" b="1" spc="-252" dirty="0">
                <a:solidFill>
                  <a:srgbClr val="FFFFFF"/>
                </a:solidFill>
                <a:latin typeface="Agrandir Medium"/>
                <a:ea typeface="Agrandir Medium"/>
                <a:cs typeface="Agrandir Medium"/>
                <a:sym typeface="Agrandir Medium"/>
              </a:rPr>
              <a:t>User Story:</a:t>
            </a:r>
          </a:p>
          <a:p>
            <a:pPr algn="l"/>
            <a:r>
              <a:rPr lang="en-US" sz="3200" b="1" spc="-252" dirty="0">
                <a:solidFill>
                  <a:srgbClr val="FFFFFF"/>
                </a:solidFill>
                <a:latin typeface="Agrandir Medium"/>
                <a:ea typeface="Agrandir Medium"/>
                <a:cs typeface="Agrandir Medium"/>
                <a:sym typeface="Agrandir Medium"/>
              </a:rPr>
              <a:t>As an end user I want to track expenses in order to know how many avocados I can buy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r>
              <a:rPr lang="en-US" sz="2800" b="1" spc="-252" dirty="0">
                <a:solidFill>
                  <a:srgbClr val="FFFFFF"/>
                </a:solidFill>
                <a:latin typeface="Agrandir Medium"/>
                <a:ea typeface="Agrandir Medium"/>
                <a:cs typeface="Agrandir Medium"/>
                <a:sym typeface="Agrandir Medium"/>
              </a:rPr>
              <a:t>The user shall be able to manage their expenses for retrieval and change</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r>
              <a:rPr lang="en-US" sz="2800" b="1" spc="-252" dirty="0">
                <a:solidFill>
                  <a:srgbClr val="FFFFFF"/>
                </a:solidFill>
                <a:latin typeface="Agrandir Medium"/>
                <a:ea typeface="Agrandir Medium"/>
                <a:cs typeface="Agrandir Medium"/>
                <a:sym typeface="Agrandir Medium"/>
              </a:rPr>
              <a:t>Expense Class :</a:t>
            </a:r>
          </a:p>
          <a:p>
            <a:pPr algn="l"/>
            <a:r>
              <a:rPr lang="en-US" sz="2800" b="1" spc="-252" dirty="0">
                <a:solidFill>
                  <a:srgbClr val="FFFFFF"/>
                </a:solidFill>
                <a:latin typeface="Agrandir Medium"/>
                <a:ea typeface="Agrandir Medium"/>
                <a:cs typeface="Agrandir Medium"/>
                <a:sym typeface="Agrandir Medium"/>
              </a:rPr>
              <a:t>class variables (expense id, expense category, expense description, expense amount, expense date, expense payment method)</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err="1">
                <a:solidFill>
                  <a:srgbClr val="FFFFFF"/>
                </a:solidFill>
                <a:latin typeface="Agrandir Medium"/>
                <a:ea typeface="Agrandir Medium"/>
                <a:cs typeface="Agrandir Medium"/>
                <a:sym typeface="Agrandir Medium"/>
              </a:rPr>
              <a:t>dbOperations</a:t>
            </a:r>
            <a:r>
              <a:rPr lang="en-US" sz="2800" b="1" spc="-252" dirty="0">
                <a:solidFill>
                  <a:srgbClr val="FFFFFF"/>
                </a:solidFill>
                <a:latin typeface="Agrandir Medium"/>
                <a:ea typeface="Agrandir Medium"/>
                <a:cs typeface="Agrandir Medium"/>
                <a:sym typeface="Agrandir Medium"/>
              </a:rPr>
              <a:t> Class:</a:t>
            </a:r>
          </a:p>
          <a:p>
            <a:pPr algn="l"/>
            <a:r>
              <a:rPr lang="en-US" sz="2800" b="1" spc="-252" dirty="0">
                <a:solidFill>
                  <a:srgbClr val="FFFFFF"/>
                </a:solidFill>
                <a:latin typeface="Agrandir Medium"/>
                <a:ea typeface="Agrandir Medium"/>
                <a:cs typeface="Agrandir Medium"/>
                <a:sym typeface="Agrandir Medium"/>
              </a:rPr>
              <a:t>Handle all  crud for whole database. Much of it revolves around expenses and categories.</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r>
              <a:rPr lang="en-US" sz="2800" b="1" spc="-252" dirty="0">
                <a:solidFill>
                  <a:srgbClr val="FFFFFF"/>
                </a:solidFill>
                <a:latin typeface="Agrandir Medium"/>
                <a:ea typeface="Agrandir Medium"/>
                <a:cs typeface="Agrandir Medium"/>
                <a:sym typeface="Agrandir Medium"/>
              </a:rPr>
              <a:t>Expenses can be inserted, updated, deleted, read , filtered and sent to excel</a:t>
            </a:r>
          </a:p>
        </p:txBody>
      </p:sp>
      <p:pic>
        <p:nvPicPr>
          <p:cNvPr id="6" name="Picture 5">
            <a:extLst>
              <a:ext uri="{FF2B5EF4-FFF2-40B4-BE49-F238E27FC236}">
                <a16:creationId xmlns:a16="http://schemas.microsoft.com/office/drawing/2014/main" id="{6A69C772-618A-F21E-6132-744CBE66FC99}"/>
              </a:ext>
            </a:extLst>
          </p:cNvPr>
          <p:cNvPicPr>
            <a:picLocks noChangeAspect="1"/>
          </p:cNvPicPr>
          <p:nvPr/>
        </p:nvPicPr>
        <p:blipFill>
          <a:blip r:embed="rId3"/>
          <a:stretch>
            <a:fillRect/>
          </a:stretch>
        </p:blipFill>
        <p:spPr>
          <a:xfrm>
            <a:off x="8940800" y="190500"/>
            <a:ext cx="9222154" cy="4495800"/>
          </a:xfrm>
          <a:prstGeom prst="rect">
            <a:avLst/>
          </a:prstGeom>
        </p:spPr>
      </p:pic>
      <p:pic>
        <p:nvPicPr>
          <p:cNvPr id="7" name="Picture 6">
            <a:extLst>
              <a:ext uri="{FF2B5EF4-FFF2-40B4-BE49-F238E27FC236}">
                <a16:creationId xmlns:a16="http://schemas.microsoft.com/office/drawing/2014/main" id="{BBE74E02-11EF-07BA-73E2-F8252914BA8F}"/>
              </a:ext>
            </a:extLst>
          </p:cNvPr>
          <p:cNvPicPr>
            <a:picLocks noChangeAspect="1"/>
          </p:cNvPicPr>
          <p:nvPr/>
        </p:nvPicPr>
        <p:blipFill>
          <a:blip r:embed="rId4"/>
          <a:stretch>
            <a:fillRect/>
          </a:stretch>
        </p:blipFill>
        <p:spPr>
          <a:xfrm>
            <a:off x="8940800" y="4909358"/>
            <a:ext cx="9222154" cy="4495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0D72-94B8-BD03-BD41-6F86C51884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746491-9250-EC6A-BD98-7D719DADF34F}"/>
              </a:ext>
            </a:extLst>
          </p:cNvPr>
          <p:cNvSpPr/>
          <p:nvPr/>
        </p:nvSpPr>
        <p:spPr>
          <a:xfrm>
            <a:off x="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AC47FCDB-D759-77BC-49C3-4F2F0D8A5426}"/>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UI/UX – </a:t>
            </a:r>
            <a:r>
              <a:rPr lang="en-US" sz="6000" b="1" spc="-252" dirty="0" err="1">
                <a:solidFill>
                  <a:srgbClr val="FFFFFF"/>
                </a:solidFill>
                <a:latin typeface="Agrandir Medium"/>
                <a:ea typeface="Agrandir Medium"/>
                <a:cs typeface="Agrandir Medium"/>
                <a:sym typeface="Agrandir Medium"/>
              </a:rPr>
              <a:t>Abhik</a:t>
            </a:r>
            <a:r>
              <a:rPr lang="en-US" sz="6000" b="1" spc="-252" dirty="0">
                <a:solidFill>
                  <a:srgbClr val="FFFFFF"/>
                </a:solidFill>
                <a:latin typeface="Agrandir Medium"/>
                <a:ea typeface="Agrandir Medium"/>
                <a:cs typeface="Agrandir Medium"/>
                <a:sym typeface="Agrandir Medium"/>
              </a:rPr>
              <a:t> Patel</a:t>
            </a: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(maybe pictures from </a:t>
            </a:r>
            <a:r>
              <a:rPr lang="en-US" sz="2800" b="1" spc="-252" dirty="0" err="1">
                <a:solidFill>
                  <a:srgbClr val="FFFFFF"/>
                </a:solidFill>
                <a:latin typeface="Agrandir Medium"/>
                <a:ea typeface="Agrandir Medium"/>
                <a:cs typeface="Agrandir Medium"/>
                <a:sym typeface="Agrandir Medium"/>
              </a:rPr>
              <a:t>figma</a:t>
            </a:r>
            <a:r>
              <a:rPr lang="en-US" sz="2800" b="1" spc="-252" dirty="0">
                <a:solidFill>
                  <a:srgbClr val="FFFFFF"/>
                </a:solidFill>
                <a:latin typeface="Agrandir Medium"/>
                <a:ea typeface="Agrandir Medium"/>
                <a:cs typeface="Agrandir Medium"/>
                <a:sym typeface="Agrandir Medium"/>
              </a:rPr>
              <a:t>)</a:t>
            </a:r>
          </a:p>
        </p:txBody>
      </p:sp>
    </p:spTree>
    <p:extLst>
      <p:ext uri="{BB962C8B-B14F-4D97-AF65-F5344CB8AC3E}">
        <p14:creationId xmlns:p14="http://schemas.microsoft.com/office/powerpoint/2010/main" val="100440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BA4-FC23-98EA-1D86-C42E951602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BCC0E8-88EF-942A-C84B-98E898B009BB}"/>
              </a:ext>
            </a:extLst>
          </p:cNvPr>
          <p:cNvSpPr/>
          <p:nvPr/>
        </p:nvSpPr>
        <p:spPr>
          <a:xfrm>
            <a:off x="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3FC835E6-A018-8B72-CB3B-A0969928FC78}"/>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Front End – </a:t>
            </a:r>
            <a:r>
              <a:rPr lang="en-US" sz="6000" b="1" spc="-252" dirty="0" err="1">
                <a:solidFill>
                  <a:srgbClr val="FFFFFF"/>
                </a:solidFill>
                <a:latin typeface="Agrandir Medium"/>
                <a:ea typeface="Agrandir Medium"/>
                <a:cs typeface="Agrandir Medium"/>
                <a:sym typeface="Agrandir Medium"/>
              </a:rPr>
              <a:t>Devkumar</a:t>
            </a:r>
            <a:endParaRPr lang="en-US" sz="6000" b="1" spc="-252" dirty="0">
              <a:solidFill>
                <a:srgbClr val="FFFFFF"/>
              </a:solidFill>
              <a:latin typeface="Agrandir Medium"/>
              <a:ea typeface="Agrandir Medium"/>
              <a:cs typeface="Agrandir Medium"/>
              <a:sym typeface="Agrandir Medium"/>
            </a:endParaRP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(whatever you want to show)</a:t>
            </a:r>
          </a:p>
        </p:txBody>
      </p:sp>
    </p:spTree>
    <p:extLst>
      <p:ext uri="{BB962C8B-B14F-4D97-AF65-F5344CB8AC3E}">
        <p14:creationId xmlns:p14="http://schemas.microsoft.com/office/powerpoint/2010/main" val="343781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2225136" y="4995333"/>
            <a:ext cx="6747024" cy="4262967"/>
            <a:chOff x="0" y="0"/>
            <a:chExt cx="1974687" cy="1247665"/>
          </a:xfrm>
        </p:grpSpPr>
        <p:sp>
          <p:nvSpPr>
            <p:cNvPr id="4" name="Freeform 4"/>
            <p:cNvSpPr/>
            <p:nvPr/>
          </p:nvSpPr>
          <p:spPr>
            <a:xfrm>
              <a:off x="0" y="0"/>
              <a:ext cx="1974687" cy="1247665"/>
            </a:xfrm>
            <a:custGeom>
              <a:avLst/>
              <a:gdLst/>
              <a:ahLst/>
              <a:cxnLst/>
              <a:rect l="l" t="t" r="r" b="b"/>
              <a:pathLst>
                <a:path w="1974687" h="1247665">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prstDash val="solid"/>
              <a:round/>
            </a:ln>
          </p:spPr>
          <p:txBody>
            <a:bodyPr/>
            <a:lstStyle/>
            <a:p>
              <a:endParaRPr lang="en-US"/>
            </a:p>
          </p:txBody>
        </p:sp>
        <p:sp>
          <p:nvSpPr>
            <p:cNvPr id="5" name="TextBox 5"/>
            <p:cNvSpPr txBox="1"/>
            <p:nvPr/>
          </p:nvSpPr>
          <p:spPr>
            <a:xfrm>
              <a:off x="0" y="9525"/>
              <a:ext cx="1974687" cy="1238140"/>
            </a:xfrm>
            <a:prstGeom prst="rect">
              <a:avLst/>
            </a:prstGeom>
          </p:spPr>
          <p:txBody>
            <a:bodyPr lIns="50800" tIns="50800" rIns="50800" bIns="50800" rtlCol="0" anchor="ctr"/>
            <a:lstStyle/>
            <a:p>
              <a:pPr algn="ctr">
                <a:lnSpc>
                  <a:spcPts val="2879"/>
                </a:lnSpc>
              </a:pPr>
              <a:endParaRPr/>
            </a:p>
          </p:txBody>
        </p:sp>
      </p:grpSp>
      <p:sp>
        <p:nvSpPr>
          <p:cNvPr id="6" name="TextBox 6"/>
          <p:cNvSpPr txBox="1"/>
          <p:nvPr/>
        </p:nvSpPr>
        <p:spPr>
          <a:xfrm>
            <a:off x="3144984" y="5776807"/>
            <a:ext cx="4799161" cy="2642870"/>
          </a:xfrm>
          <a:prstGeom prst="rect">
            <a:avLst/>
          </a:prstGeom>
        </p:spPr>
        <p:txBody>
          <a:bodyPr lIns="0" tIns="0" rIns="0" bIns="0" rtlCol="0" anchor="t">
            <a:spAutoFit/>
          </a:bodyPr>
          <a:lstStyle/>
          <a:p>
            <a:pPr marL="0" lvl="0" indent="0" algn="ctr">
              <a:lnSpc>
                <a:spcPts val="3040"/>
              </a:lnSpc>
              <a:spcBef>
                <a:spcPct val="0"/>
              </a:spcBef>
            </a:pPr>
            <a:r>
              <a:rPr lang="en-US" sz="2000" u="none" strike="noStrike" spc="-62">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7" name="Group 7"/>
          <p:cNvGrpSpPr/>
          <p:nvPr/>
        </p:nvGrpSpPr>
        <p:grpSpPr>
          <a:xfrm>
            <a:off x="2225136" y="3540616"/>
            <a:ext cx="6747024" cy="1323119"/>
            <a:chOff x="0" y="0"/>
            <a:chExt cx="1974687" cy="387244"/>
          </a:xfrm>
        </p:grpSpPr>
        <p:sp>
          <p:nvSpPr>
            <p:cNvPr id="8" name="Freeform 8"/>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prstDash val="solid"/>
              <a:round/>
            </a:ln>
          </p:spPr>
          <p:txBody>
            <a:bodyPr/>
            <a:lstStyle/>
            <a:p>
              <a:endParaRPr lang="en-US"/>
            </a:p>
          </p:txBody>
        </p:sp>
        <p:sp>
          <p:nvSpPr>
            <p:cNvPr id="9" name="TextBox 9"/>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0" name="TextBox 10"/>
          <p:cNvSpPr txBox="1"/>
          <p:nvPr/>
        </p:nvSpPr>
        <p:spPr>
          <a:xfrm>
            <a:off x="2776163" y="3826064"/>
            <a:ext cx="5644970" cy="771272"/>
          </a:xfrm>
          <a:prstGeom prst="rect">
            <a:avLst/>
          </a:prstGeom>
        </p:spPr>
        <p:txBody>
          <a:bodyPr lIns="0" tIns="0" rIns="0" bIns="0" rtlCol="0" anchor="t">
            <a:spAutoFit/>
          </a:bodyPr>
          <a:lstStyle/>
          <a:p>
            <a:pPr marL="0" lvl="0" indent="0" algn="ctr">
              <a:lnSpc>
                <a:spcPts val="4922"/>
              </a:lnSpc>
              <a:spcBef>
                <a:spcPct val="0"/>
              </a:spcBef>
            </a:pPr>
            <a:r>
              <a:rPr lang="en-US" sz="4600" b="1">
                <a:solidFill>
                  <a:srgbClr val="000000"/>
                </a:solidFill>
                <a:latin typeface="Agrandir Medium"/>
                <a:ea typeface="Agrandir Medium"/>
                <a:cs typeface="Agrandir Medium"/>
                <a:sym typeface="Agrandir Medium"/>
              </a:rPr>
              <a:t>3 out of 6</a:t>
            </a:r>
          </a:p>
        </p:txBody>
      </p:sp>
      <p:grpSp>
        <p:nvGrpSpPr>
          <p:cNvPr id="11" name="Group 11"/>
          <p:cNvGrpSpPr/>
          <p:nvPr/>
        </p:nvGrpSpPr>
        <p:grpSpPr>
          <a:xfrm>
            <a:off x="9125340" y="4995333"/>
            <a:ext cx="6747024" cy="4262967"/>
            <a:chOff x="0" y="0"/>
            <a:chExt cx="1974687" cy="1247665"/>
          </a:xfrm>
        </p:grpSpPr>
        <p:sp>
          <p:nvSpPr>
            <p:cNvPr id="12" name="Freeform 12"/>
            <p:cNvSpPr/>
            <p:nvPr/>
          </p:nvSpPr>
          <p:spPr>
            <a:xfrm>
              <a:off x="0" y="0"/>
              <a:ext cx="1974687" cy="1247665"/>
            </a:xfrm>
            <a:custGeom>
              <a:avLst/>
              <a:gdLst/>
              <a:ahLst/>
              <a:cxnLst/>
              <a:rect l="l" t="t" r="r" b="b"/>
              <a:pathLst>
                <a:path w="1974687" h="1247665">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prstDash val="solid"/>
              <a:round/>
            </a:ln>
          </p:spPr>
          <p:txBody>
            <a:bodyPr/>
            <a:lstStyle/>
            <a:p>
              <a:endParaRPr lang="en-US"/>
            </a:p>
          </p:txBody>
        </p:sp>
        <p:sp>
          <p:nvSpPr>
            <p:cNvPr id="13" name="TextBox 13"/>
            <p:cNvSpPr txBox="1"/>
            <p:nvPr/>
          </p:nvSpPr>
          <p:spPr>
            <a:xfrm>
              <a:off x="0" y="9525"/>
              <a:ext cx="1974687" cy="1238140"/>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9125340" y="3540616"/>
            <a:ext cx="6747024" cy="1323119"/>
            <a:chOff x="0" y="0"/>
            <a:chExt cx="1974687" cy="387244"/>
          </a:xfrm>
        </p:grpSpPr>
        <p:sp>
          <p:nvSpPr>
            <p:cNvPr id="15" name="Freeform 15"/>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prstDash val="solid"/>
              <a:round/>
            </a:ln>
          </p:spPr>
          <p:txBody>
            <a:bodyPr/>
            <a:lstStyle/>
            <a:p>
              <a:endParaRPr lang="en-US"/>
            </a:p>
          </p:txBody>
        </p:sp>
        <p:sp>
          <p:nvSpPr>
            <p:cNvPr id="16" name="TextBox 16"/>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9751318" y="3826064"/>
            <a:ext cx="5495069" cy="771272"/>
          </a:xfrm>
          <a:prstGeom prst="rect">
            <a:avLst/>
          </a:prstGeom>
        </p:spPr>
        <p:txBody>
          <a:bodyPr lIns="0" tIns="0" rIns="0" bIns="0" rtlCol="0" anchor="t">
            <a:spAutoFit/>
          </a:bodyPr>
          <a:lstStyle/>
          <a:p>
            <a:pPr marL="0" lvl="0" indent="0" algn="ctr">
              <a:lnSpc>
                <a:spcPts val="4922"/>
              </a:lnSpc>
              <a:spcBef>
                <a:spcPct val="0"/>
              </a:spcBef>
            </a:pPr>
            <a:r>
              <a:rPr lang="en-US" sz="4600" b="1">
                <a:solidFill>
                  <a:srgbClr val="000000"/>
                </a:solidFill>
                <a:latin typeface="Agrandir Medium"/>
                <a:ea typeface="Agrandir Medium"/>
                <a:cs typeface="Agrandir Medium"/>
                <a:sym typeface="Agrandir Medium"/>
              </a:rPr>
              <a:t>5 out of 6</a:t>
            </a:r>
          </a:p>
        </p:txBody>
      </p:sp>
      <p:sp>
        <p:nvSpPr>
          <p:cNvPr id="18" name="TextBox 18"/>
          <p:cNvSpPr txBox="1"/>
          <p:nvPr/>
        </p:nvSpPr>
        <p:spPr>
          <a:xfrm>
            <a:off x="381000" y="639968"/>
            <a:ext cx="18288000" cy="3145092"/>
          </a:xfrm>
          <a:prstGeom prst="rect">
            <a:avLst/>
          </a:prstGeom>
        </p:spPr>
        <p:txBody>
          <a:bodyPr wrap="square" lIns="0" tIns="0" rIns="0" bIns="0" rtlCol="0" anchor="t">
            <a:spAutoFit/>
          </a:bodyPr>
          <a:lstStyle/>
          <a:p>
            <a:pPr algn="ctr">
              <a:lnSpc>
                <a:spcPts val="8100"/>
              </a:lnSpc>
            </a:pPr>
            <a:r>
              <a:rPr lang="en-US" sz="7500" b="1" spc="-397" dirty="0">
                <a:solidFill>
                  <a:srgbClr val="000000"/>
                </a:solidFill>
                <a:latin typeface="Agrandir Medium"/>
                <a:ea typeface="Agrandir Medium"/>
                <a:cs typeface="Agrandir Medium"/>
                <a:sym typeface="Agrandir Medium"/>
              </a:rPr>
              <a:t>Test Plan Page Two pages please (page one what we tested, page two what we changed)</a:t>
            </a:r>
          </a:p>
        </p:txBody>
      </p:sp>
      <p:pic>
        <p:nvPicPr>
          <p:cNvPr id="19" name="Picture 19"/>
          <p:cNvPicPr>
            <a:picLocks noChangeAspect="1"/>
          </p:cNvPicPr>
          <p:nvPr/>
        </p:nvPicPr>
        <p:blipFill>
          <a:blip r:embed="rId3"/>
          <a:stretch>
            <a:fillRect/>
          </a:stretch>
        </p:blipFill>
        <p:spPr>
          <a:xfrm>
            <a:off x="9917638" y="2159296"/>
            <a:ext cx="5162429" cy="1502841"/>
          </a:xfrm>
          <a:prstGeom prst="rect">
            <a:avLst/>
          </a:prstGeom>
        </p:spPr>
      </p:pic>
      <p:pic>
        <p:nvPicPr>
          <p:cNvPr id="20" name="Picture 20"/>
          <p:cNvPicPr>
            <a:picLocks noChangeAspect="1"/>
          </p:cNvPicPr>
          <p:nvPr/>
        </p:nvPicPr>
        <p:blipFill>
          <a:blip r:embed="rId4"/>
          <a:stretch>
            <a:fillRect/>
          </a:stretch>
        </p:blipFill>
        <p:spPr>
          <a:xfrm>
            <a:off x="3017434" y="2159296"/>
            <a:ext cx="5162429" cy="1502841"/>
          </a:xfrm>
          <a:prstGeom prst="rect">
            <a:avLst/>
          </a:prstGeom>
        </p:spPr>
      </p:pic>
      <p:sp>
        <p:nvSpPr>
          <p:cNvPr id="21" name="TextBox 21"/>
          <p:cNvSpPr txBox="1"/>
          <p:nvPr/>
        </p:nvSpPr>
        <p:spPr>
          <a:xfrm>
            <a:off x="10035011" y="5776807"/>
            <a:ext cx="4927683" cy="2642870"/>
          </a:xfrm>
          <a:prstGeom prst="rect">
            <a:avLst/>
          </a:prstGeom>
        </p:spPr>
        <p:txBody>
          <a:bodyPr lIns="0" tIns="0" rIns="0" bIns="0" rtlCol="0" anchor="t">
            <a:spAutoFit/>
          </a:bodyPr>
          <a:lstStyle/>
          <a:p>
            <a:pPr marL="0" lvl="0" indent="0" algn="ctr">
              <a:lnSpc>
                <a:spcPts val="3040"/>
              </a:lnSpc>
              <a:spcBef>
                <a:spcPct val="0"/>
              </a:spcBef>
            </a:pPr>
            <a:r>
              <a:rPr lang="en-US" sz="2000" u="none" strike="noStrike" spc="-62">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701</Words>
  <Application>Microsoft Macintosh PowerPoint</Application>
  <PresentationFormat>Custom</PresentationFormat>
  <Paragraphs>103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Agrandir Bold</vt:lpstr>
      <vt:lpstr>Agrandir Medium</vt:lpstr>
      <vt:lpstr>Montserrat</vt:lpstr>
      <vt:lpstr>Montserrat Medium</vt:lpstr>
      <vt:lpstr>Arial</vt:lpstr>
      <vt:lpstr>Times New Roman</vt:lpstr>
      <vt:lpstr>Agrandir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Financial Management Presentation</dc:title>
  <cp:lastModifiedBy>Cronauer, Daniel</cp:lastModifiedBy>
  <cp:revision>9</cp:revision>
  <dcterms:created xsi:type="dcterms:W3CDTF">2006-08-16T00:00:00Z</dcterms:created>
  <dcterms:modified xsi:type="dcterms:W3CDTF">2024-11-23T13:04:38Z</dcterms:modified>
  <dc:identifier>DAGXMfAiS84</dc:identifier>
</cp:coreProperties>
</file>